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2" r:id="rId2"/>
    <p:sldId id="387" r:id="rId3"/>
    <p:sldId id="386" r:id="rId4"/>
    <p:sldId id="383" r:id="rId5"/>
    <p:sldId id="384" r:id="rId6"/>
    <p:sldId id="385" r:id="rId7"/>
    <p:sldId id="358" r:id="rId8"/>
    <p:sldId id="377" r:id="rId9"/>
    <p:sldId id="381" r:id="rId10"/>
    <p:sldId id="367" r:id="rId11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91" d="100"/>
          <a:sy n="91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8F88C59-319B-4332-9A1D-2A62CFCB00D8}" type="datetimeFigureOut">
              <a:rPr lang="es-ES" smtClean="0"/>
              <a:pPr/>
              <a:t>24/07/2014</a:t>
            </a:fld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16A41B8-7DC3-4DB6-84E4-E105629EAA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6459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968B300D-05F0-4B43-940D-46DED5A791AD}" type="datetimeFigureOut">
              <a:rPr/>
              <a:pPr/>
              <a:t>22/07/2014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9B26CD33-4337-4529-948A-94F6960B237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35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937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9914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6948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4349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38841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4592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9392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8016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s-ES"/>
            </a:lvl1pPr>
            <a:extLst/>
          </a:lstStyle>
          <a:p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/>
            </a:pPr>
            <a:endParaRPr kumimoji="0" lang="es-ES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la fecha y otros detalles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4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vertical y 2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22/07/2014</a:t>
            </a:fld>
            <a:endParaRPr kumimoji="0" lang="es-E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izontal (pantalla comple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</a:t>
            </a:r>
            <a:r>
              <a:rPr kumimoji="0" lang="es-ES" i="0" baseline="0"/>
              <a:t> para agregar </a:t>
            </a:r>
            <a:r>
              <a:rPr kumimoji="0" lang="es-ES" i="0"/>
              <a:t>una imagen a página completa</a:t>
            </a:r>
            <a:endParaRPr kumimoji="0" lang="es-ES" i="0" baseline="0"/>
          </a:p>
          <a:p>
            <a:pPr marL="0" marR="0" indent="0"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es-ES" baseline="0"/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es-ES" sz="1800"/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24/07/2014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s-ES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es-ES">
          <a:solidFill>
            <a:schemeClr val="tx2"/>
          </a:solidFill>
        </a:defRPr>
      </a:lvl2pPr>
      <a:lvl3pPr eaLnBrk="1" latinLnBrk="0" hangingPunct="1">
        <a:defRPr kumimoji="0" lang="es-ES">
          <a:solidFill>
            <a:schemeClr val="tx2"/>
          </a:solidFill>
        </a:defRPr>
      </a:lvl3pPr>
      <a:lvl4pPr eaLnBrk="1" latinLnBrk="0" hangingPunct="1">
        <a:defRPr kumimoji="0" lang="es-ES">
          <a:solidFill>
            <a:schemeClr val="tx2"/>
          </a:solidFill>
        </a:defRPr>
      </a:lvl4pPr>
      <a:lvl5pPr eaLnBrk="1" latinLnBrk="0" hangingPunct="1">
        <a:defRPr kumimoji="0" lang="es-ES">
          <a:solidFill>
            <a:schemeClr val="tx2"/>
          </a:solidFill>
        </a:defRPr>
      </a:lvl5pPr>
      <a:lvl6pPr eaLnBrk="1" latinLnBrk="0" hangingPunct="1">
        <a:defRPr kumimoji="0" lang="es-ES">
          <a:solidFill>
            <a:schemeClr val="tx2"/>
          </a:solidFill>
        </a:defRPr>
      </a:lvl6pPr>
      <a:lvl7pPr eaLnBrk="1" latinLnBrk="0" hangingPunct="1">
        <a:defRPr kumimoji="0" lang="es-ES">
          <a:solidFill>
            <a:schemeClr val="tx2"/>
          </a:solidFill>
        </a:defRPr>
      </a:lvl7pPr>
      <a:lvl8pPr eaLnBrk="1" latinLnBrk="0" hangingPunct="1">
        <a:defRPr kumimoji="0" lang="es-ES">
          <a:solidFill>
            <a:schemeClr val="tx2"/>
          </a:solidFill>
        </a:defRPr>
      </a:lvl8pPr>
      <a:lvl9pPr eaLnBrk="1" latinLnBrk="0" hangingPunct="1">
        <a:defRPr kumimoji="0" lang="es-ES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s-ES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s-ES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obilitat@vic.cat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76056" y="2818606"/>
            <a:ext cx="3162998" cy="1066800"/>
          </a:xfrm>
        </p:spPr>
        <p:txBody>
          <a:bodyPr/>
          <a:lstStyle/>
          <a:p>
            <a:pPr algn="ctr"/>
            <a:r>
              <a:rPr lang="ca-ES" b="1" dirty="0" smtClean="0"/>
              <a:t>Illes de </a:t>
            </a:r>
            <a:br>
              <a:rPr lang="ca-ES" b="1" dirty="0" smtClean="0"/>
            </a:br>
            <a:r>
              <a:rPr lang="ca-ES" b="1" dirty="0" smtClean="0"/>
              <a:t>vianants</a:t>
            </a:r>
            <a:endParaRPr lang="ca-ES" b="1" dirty="0"/>
          </a:p>
        </p:txBody>
      </p:sp>
      <p:pic>
        <p:nvPicPr>
          <p:cNvPr id="1026" name="Picture 2" descr="https://c2.staticflickr.com/4/3244/2690223208_e467374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0756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71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 algn="ctr">
              <a:buNone/>
            </a:pPr>
            <a:r>
              <a:rPr lang="ca-ES" dirty="0" smtClean="0"/>
              <a:t>Dubtes i/o suggeriments:</a:t>
            </a: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 algn="ctr">
              <a:buNone/>
            </a:pPr>
            <a:r>
              <a:rPr lang="ca-ES" dirty="0" smtClean="0">
                <a:hlinkClick r:id="rId2"/>
              </a:rPr>
              <a:t>mobilitat@vic.cat</a:t>
            </a:r>
            <a:endParaRPr lang="ca-ES" dirty="0" smtClean="0"/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endParaRPr lang="ca-ES" dirty="0" smtClean="0"/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r>
              <a:rPr lang="ca-ES" dirty="0" smtClean="0"/>
              <a:t>Gràcies.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352019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395536" y="260648"/>
            <a:ext cx="8298485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s-ES"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pPr algn="ctr"/>
            <a:endParaRPr lang="ca-ES" sz="1200" kern="0" dirty="0" smtClean="0"/>
          </a:p>
          <a:p>
            <a:pPr algn="ctr"/>
            <a:r>
              <a:rPr lang="ca-ES" kern="0" dirty="0" smtClean="0"/>
              <a:t>Illa vianants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1556792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 smtClean="0">
                <a:ea typeface="Calibri" panose="020F0502020204030204" pitchFamily="34" charset="0"/>
              </a:rPr>
              <a:t>Millorar </a:t>
            </a:r>
            <a:r>
              <a:rPr lang="ca-ES" dirty="0">
                <a:ea typeface="Calibri" panose="020F0502020204030204" pitchFamily="34" charset="0"/>
              </a:rPr>
              <a:t>la qualitat de vida i la salut dels ciutadans</a:t>
            </a:r>
            <a:r>
              <a:rPr lang="ca-ES" dirty="0" smtClean="0">
                <a:ea typeface="Calibri" panose="020F0502020204030204" pitchFamily="34" charset="0"/>
              </a:rPr>
              <a:t>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sz="2800" dirty="0"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>
                <a:ea typeface="Calibri" panose="020F0502020204030204" pitchFamily="34" charset="0"/>
              </a:rPr>
              <a:t>Millorar la seguretat </a:t>
            </a:r>
            <a:r>
              <a:rPr lang="ca-ES" dirty="0" smtClean="0">
                <a:ea typeface="Calibri" panose="020F0502020204030204" pitchFamily="34" charset="0"/>
              </a:rPr>
              <a:t>viària, reduint l’accidentabilitat </a:t>
            </a:r>
            <a:r>
              <a:rPr lang="ca-ES" dirty="0">
                <a:ea typeface="Calibri" panose="020F0502020204030204" pitchFamily="34" charset="0"/>
              </a:rPr>
              <a:t>i retornar als nens i </a:t>
            </a:r>
            <a:r>
              <a:rPr lang="ca-ES" dirty="0" smtClean="0">
                <a:ea typeface="Calibri" panose="020F0502020204030204" pitchFamily="34" charset="0"/>
              </a:rPr>
              <a:t>persones </a:t>
            </a:r>
            <a:r>
              <a:rPr lang="ca-ES" dirty="0">
                <a:ea typeface="Calibri" panose="020F0502020204030204" pitchFamily="34" charset="0"/>
              </a:rPr>
              <a:t>grans un espai exterior per al seu oci</a:t>
            </a:r>
            <a:r>
              <a:rPr lang="ca-ES" dirty="0" smtClean="0">
                <a:ea typeface="Calibri" panose="020F0502020204030204" pitchFamily="34" charset="0"/>
              </a:rPr>
              <a:t>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sz="2800" dirty="0"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>
                <a:ea typeface="Calibri" panose="020F0502020204030204" pitchFamily="34" charset="0"/>
              </a:rPr>
              <a:t>Fomentar un canvi en els estils de vida i en els hàbits en la mobilitat urbana, recolzant al vianant i </a:t>
            </a:r>
            <a:r>
              <a:rPr lang="ca-ES" dirty="0" smtClean="0">
                <a:ea typeface="Calibri" panose="020F0502020204030204" pitchFamily="34" charset="0"/>
              </a:rPr>
              <a:t>potenciant </a:t>
            </a:r>
            <a:r>
              <a:rPr lang="ca-ES" dirty="0">
                <a:ea typeface="Calibri" panose="020F0502020204030204" pitchFamily="34" charset="0"/>
              </a:rPr>
              <a:t>els recorreguts a peu, tot reduint la contaminació ambiental i acústica</a:t>
            </a:r>
            <a:r>
              <a:rPr lang="ca-ES" dirty="0" smtClean="0">
                <a:ea typeface="Calibri" panose="020F0502020204030204" pitchFamily="34" charset="0"/>
              </a:rPr>
              <a:t>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sz="2800" dirty="0"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>
                <a:ea typeface="Calibri" panose="020F0502020204030204" pitchFamily="34" charset="0"/>
              </a:rPr>
              <a:t>Potenciar les activitats econòmiques relacionades amb el comerç, dinamitzant-lo i afavorint la cohesió </a:t>
            </a:r>
            <a:r>
              <a:rPr lang="ca-ES" dirty="0" smtClean="0">
                <a:ea typeface="Calibri" panose="020F0502020204030204" pitchFamily="34" charset="0"/>
              </a:rPr>
              <a:t>social.</a:t>
            </a:r>
            <a:endParaRPr lang="ca-ES" sz="28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dirty="0">
                <a:ea typeface="Calibri" panose="020F0502020204030204" pitchFamily="34" charset="0"/>
              </a:rPr>
              <a:t> </a:t>
            </a:r>
            <a:endParaRPr lang="ca-ES" sz="2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854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395536" y="260648"/>
            <a:ext cx="8298485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s-ES"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pPr algn="ctr"/>
            <a:endParaRPr lang="ca-ES" sz="1200" kern="0" dirty="0" smtClean="0"/>
          </a:p>
          <a:p>
            <a:pPr algn="ctr"/>
            <a:r>
              <a:rPr lang="ca-ES" kern="0" dirty="0" smtClean="0"/>
              <a:t>Illa vianants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1724143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Són </a:t>
            </a:r>
            <a:r>
              <a:rPr lang="ca-ES" dirty="0">
                <a:ea typeface="Calibri" panose="020F0502020204030204" pitchFamily="34" charset="0"/>
                <a:cs typeface="Times New Roman" panose="02020603050405020304" pitchFamily="18" charset="0"/>
              </a:rPr>
              <a:t>espais on l’accés es troba reservat a vianants i a on el vehicle només circula en determinats </a:t>
            </a:r>
            <a:r>
              <a:rPr lang="ca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supòsits: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1835696" y="3212976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Vehicles autoritzats.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Vehicles de serveis, emergències i persones amb mobilitat reduïda.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Vehicles comercials en horari de càrrega i descàrrega.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346434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1331640" y="1556792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Qui ho pot demanar?</a:t>
            </a:r>
          </a:p>
          <a:p>
            <a:pPr lvl="0" algn="just"/>
            <a:endParaRPr lang="ca-ES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Totes </a:t>
            </a:r>
            <a:r>
              <a:rPr lang="ca-ES" dirty="0"/>
              <a:t>les persones residents a </a:t>
            </a:r>
            <a:r>
              <a:rPr lang="ca-ES" dirty="0" smtClean="0"/>
              <a:t>l’illa </a:t>
            </a:r>
            <a:r>
              <a:rPr lang="ca-ES" dirty="0"/>
              <a:t>de vianants</a:t>
            </a:r>
            <a:r>
              <a:rPr lang="ca-ES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/>
              <a:t>Titulars o llogaters d’un garatge, d’un local comercial o habitatge</a:t>
            </a:r>
            <a:r>
              <a:rPr lang="ca-ES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/>
              <a:t>Persones </a:t>
            </a:r>
            <a:r>
              <a:rPr lang="ca-ES" dirty="0" smtClean="0"/>
              <a:t>amb </a:t>
            </a:r>
            <a:r>
              <a:rPr lang="ca-ES" dirty="0"/>
              <a:t>mobilitat reduïda que tinguin un certificat de reconeixement de la discapacitat.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Aquelles </a:t>
            </a:r>
            <a:r>
              <a:rPr lang="ca-ES" dirty="0"/>
              <a:t>persones que ho necessitin podran sol·licitar una autorització temporal i excepcional, </a:t>
            </a:r>
            <a:r>
              <a:rPr lang="ca-ES" dirty="0" smtClean="0"/>
              <a:t>al Departament </a:t>
            </a:r>
            <a:r>
              <a:rPr lang="ca-ES" dirty="0"/>
              <a:t>de </a:t>
            </a:r>
            <a:r>
              <a:rPr lang="ca-ES" dirty="0" smtClean="0"/>
              <a:t>Mobilitat.</a:t>
            </a:r>
            <a:endParaRPr lang="ca-ES" dirty="0"/>
          </a:p>
          <a:p>
            <a:pPr algn="just"/>
            <a:endParaRPr lang="ca-E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395536" y="260648"/>
            <a:ext cx="8298485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s-ES"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pPr algn="ctr"/>
            <a:endParaRPr lang="ca-ES" sz="1200" kern="0" dirty="0" smtClean="0"/>
          </a:p>
          <a:p>
            <a:pPr algn="ctr"/>
            <a:r>
              <a:rPr lang="ca-ES" kern="0" dirty="0" smtClean="0"/>
              <a:t>Illa vianants</a:t>
            </a:r>
          </a:p>
          <a:p>
            <a:pPr algn="ctr"/>
            <a:r>
              <a:rPr lang="ca-ES" sz="2400" i="1" kern="0" dirty="0" smtClean="0"/>
              <a:t>planificació</a:t>
            </a:r>
            <a:endParaRPr lang="ca-ES" sz="2400" i="1" kern="0" dirty="0"/>
          </a:p>
        </p:txBody>
      </p:sp>
    </p:spTree>
    <p:extLst>
      <p:ext uri="{BB962C8B-B14F-4D97-AF65-F5344CB8AC3E}">
        <p14:creationId xmlns:p14="http://schemas.microsoft.com/office/powerpoint/2010/main" xmlns="" val="1301315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2341936"/>
            <a:ext cx="496855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DNI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Permís de circulació.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 empresa titular vehicle.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Escriptures, contracte de lloguer o autorització propietari.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 de reconeixement discapacitat.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ca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au d'obertura 4"/>
          <p:cNvSpPr/>
          <p:nvPr/>
        </p:nvSpPr>
        <p:spPr>
          <a:xfrm>
            <a:off x="2726880" y="2341936"/>
            <a:ext cx="288032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QuadreDeText 7"/>
          <p:cNvSpPr txBox="1"/>
          <p:nvPr/>
        </p:nvSpPr>
        <p:spPr>
          <a:xfrm>
            <a:off x="1238795" y="157888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Quina documentació cal aportar?</a:t>
            </a:r>
            <a:endParaRPr lang="ca-ES" dirty="0"/>
          </a:p>
        </p:txBody>
      </p:sp>
      <p:sp>
        <p:nvSpPr>
          <p:cNvPr id="9" name="Clau d'obertura 8"/>
          <p:cNvSpPr/>
          <p:nvPr/>
        </p:nvSpPr>
        <p:spPr>
          <a:xfrm>
            <a:off x="2730817" y="3638080"/>
            <a:ext cx="288032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/>
          <p:cNvSpPr txBox="1"/>
          <p:nvPr/>
        </p:nvSpPr>
        <p:spPr>
          <a:xfrm>
            <a:off x="1277980" y="24720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Sempre</a:t>
            </a:r>
            <a:endParaRPr lang="ca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1259632" y="39981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Diferent casuística</a:t>
            </a:r>
            <a:endParaRPr lang="ca-ES" dirty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395536" y="260648"/>
            <a:ext cx="8298485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s-ES"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pPr algn="ctr"/>
            <a:endParaRPr lang="ca-ES" sz="1200" kern="0" dirty="0" smtClean="0"/>
          </a:p>
          <a:p>
            <a:pPr algn="ctr"/>
            <a:r>
              <a:rPr lang="ca-ES" kern="0" dirty="0" smtClean="0"/>
              <a:t>Illa vianants</a:t>
            </a:r>
          </a:p>
          <a:p>
            <a:pPr algn="ctr"/>
            <a:r>
              <a:rPr lang="ca-ES" sz="2400" i="1" kern="0" dirty="0" smtClean="0"/>
              <a:t>planificació</a:t>
            </a:r>
            <a:endParaRPr lang="ca-ES" sz="2400" i="1" kern="0" dirty="0"/>
          </a:p>
        </p:txBody>
      </p:sp>
    </p:spTree>
    <p:extLst>
      <p:ext uri="{BB962C8B-B14F-4D97-AF65-F5344CB8AC3E}">
        <p14:creationId xmlns:p14="http://schemas.microsoft.com/office/powerpoint/2010/main" xmlns="" val="3520588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395536" y="260648"/>
            <a:ext cx="8298485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s-ES"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pPr algn="ctr"/>
            <a:endParaRPr lang="ca-ES" sz="1200" kern="0" dirty="0" smtClean="0"/>
          </a:p>
          <a:p>
            <a:pPr algn="ctr"/>
            <a:r>
              <a:rPr lang="ca-ES" kern="0" dirty="0" smtClean="0"/>
              <a:t>Illa vianants</a:t>
            </a:r>
          </a:p>
          <a:p>
            <a:pPr algn="ctr"/>
            <a:r>
              <a:rPr lang="ca-ES" sz="2400" i="1" kern="0" dirty="0" smtClean="0"/>
              <a:t>planificació</a:t>
            </a:r>
            <a:endParaRPr lang="ca-ES" sz="2400" i="1" kern="0" dirty="0"/>
          </a:p>
        </p:txBody>
      </p:sp>
      <p:sp>
        <p:nvSpPr>
          <p:cNvPr id="5" name="QuadreDeText 4"/>
          <p:cNvSpPr txBox="1"/>
          <p:nvPr/>
        </p:nvSpPr>
        <p:spPr>
          <a:xfrm>
            <a:off x="1619672" y="1700808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ca-ES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Finals d’agost: carta d’informació.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Mes de setembre, tramitació online o presencial a l’oficina de les illes de vianants a la Pl. Miquel de Clariana, 5.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Horari de dilluns a divendres de 8 a 15 hores.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Atenció telefònica de 10 a 22 hores.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Principis d’octubre: carta de confirmació dades i usuari per accedir a </a:t>
            </a:r>
            <a:r>
              <a:rPr lang="ca-ES" dirty="0" err="1" smtClean="0"/>
              <a:t>l’aplicatiu</a:t>
            </a:r>
            <a:r>
              <a:rPr lang="ca-ES" dirty="0" smtClean="0"/>
              <a:t> online.</a:t>
            </a:r>
            <a:endParaRPr lang="ca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Principis de novembre posada en marxa, 2 mesos de proves.</a:t>
            </a:r>
            <a:endParaRPr lang="ca-ES" dirty="0"/>
          </a:p>
          <a:p>
            <a:pPr algn="just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3200839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395536" y="260648"/>
            <a:ext cx="8298485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s-ES"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pPr algn="ctr"/>
            <a:endParaRPr lang="ca-ES" sz="1200" kern="0" dirty="0" smtClean="0"/>
          </a:p>
          <a:p>
            <a:pPr algn="ctr"/>
            <a:r>
              <a:rPr lang="ca-ES" kern="0" dirty="0" smtClean="0"/>
              <a:t>Illa vianants nucli antic</a:t>
            </a:r>
            <a:endParaRPr lang="ca-ES" kern="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/>
          <a:srcRect l="14859" t="6951" r="13973" b="4326"/>
          <a:stretch/>
        </p:blipFill>
        <p:spPr>
          <a:xfrm>
            <a:off x="729311" y="1052736"/>
            <a:ext cx="7860654" cy="55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625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395536" y="260648"/>
            <a:ext cx="8298485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s-ES"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pPr algn="ctr"/>
            <a:endParaRPr lang="ca-ES" sz="1200" kern="0" dirty="0" smtClean="0"/>
          </a:p>
          <a:p>
            <a:pPr algn="ctr"/>
            <a:r>
              <a:rPr lang="ca-ES" kern="0" dirty="0" smtClean="0"/>
              <a:t>Illa vianants eixample </a:t>
            </a:r>
            <a:r>
              <a:rPr lang="ca-ES" kern="0" dirty="0" err="1" smtClean="0"/>
              <a:t>morató</a:t>
            </a:r>
            <a:endParaRPr lang="ca-ES" kern="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/>
          <a:srcRect l="15744" t="8000" r="14859" b="5375"/>
          <a:stretch/>
        </p:blipFill>
        <p:spPr>
          <a:xfrm>
            <a:off x="971600" y="1327448"/>
            <a:ext cx="7344816" cy="51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430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395536" y="260648"/>
            <a:ext cx="8298485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s-ES"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pPr algn="ctr"/>
            <a:endParaRPr lang="ca-ES" sz="1200" kern="0" dirty="0" smtClean="0"/>
          </a:p>
          <a:p>
            <a:pPr algn="ctr"/>
            <a:r>
              <a:rPr lang="ca-ES" kern="0" dirty="0" smtClean="0"/>
              <a:t>Illa vianants carrer </a:t>
            </a:r>
            <a:r>
              <a:rPr lang="ca-ES" kern="0" dirty="0" err="1" smtClean="0"/>
              <a:t>gurb</a:t>
            </a:r>
            <a:endParaRPr lang="ca-ES" kern="0"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/>
          <a:srcRect l="16040" t="8525" r="15154" b="5900"/>
          <a:stretch/>
        </p:blipFill>
        <p:spPr>
          <a:xfrm>
            <a:off x="971599" y="1268760"/>
            <a:ext cx="7430121" cy="51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015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336</Words>
  <Application>Microsoft Office PowerPoint</Application>
  <PresentationFormat>Presentación en pantalla (4:3)</PresentationFormat>
  <Paragraphs>82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ClassicPhotoAlbum</vt:lpstr>
      <vt:lpstr>Illes de  vianants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2013-12-11T09:26:32Z</dcterms:created>
  <dcterms:modified xsi:type="dcterms:W3CDTF">2014-07-24T06:55:39Z</dcterms:modified>
</cp:coreProperties>
</file>